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4" r:id="rId4"/>
    <p:sldId id="275" r:id="rId5"/>
    <p:sldId id="276" r:id="rId6"/>
    <p:sldId id="258" r:id="rId7"/>
    <p:sldId id="259" r:id="rId8"/>
    <p:sldId id="273" r:id="rId9"/>
    <p:sldId id="277" r:id="rId10"/>
    <p:sldId id="262" r:id="rId11"/>
    <p:sldId id="278" r:id="rId12"/>
    <p:sldId id="280" r:id="rId13"/>
    <p:sldId id="279" r:id="rId14"/>
    <p:sldId id="283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43" autoAdjust="0"/>
  </p:normalViewPr>
  <p:slideViewPr>
    <p:cSldViewPr>
      <p:cViewPr>
        <p:scale>
          <a:sx n="100" d="100"/>
          <a:sy n="100" d="100"/>
        </p:scale>
        <p:origin x="-194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6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92502-2620-42C8-941F-C0FF610D4332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08763-9D80-4C78-A668-3416652B9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8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C80BD-6003-4B0A-A9DC-425C11042F20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4EB3C-96B4-4512-89B8-72E01198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2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4EB3C-96B4-4512-89B8-72E0119839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2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4EB3C-96B4-4512-89B8-72E0119839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2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4EB3C-96B4-4512-89B8-72E0119839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2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4EB3C-96B4-4512-89B8-72E0119839E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2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4EB3C-96B4-4512-89B8-72E0119839E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22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4EB3C-96B4-4512-89B8-72E0119839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22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4EB3C-96B4-4512-89B8-72E0119839E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2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8264" y="607181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МОСКВА</a:t>
            </a:r>
          </a:p>
          <a:p>
            <a:r>
              <a:rPr lang="ru-RU" sz="1200" b="1" dirty="0" smtClean="0"/>
              <a:t>10 ИЮНЯ 2015 ГОД</a:t>
            </a:r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9" y="2420888"/>
            <a:ext cx="4680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/>
                <a:ea typeface="Times New Roman"/>
                <a:cs typeface="Calibri"/>
              </a:rPr>
              <a:t>СТАНДАРТЫ ГОСУДАРСТВЕННОЙ КОМПАНИИ </a:t>
            </a:r>
            <a:br>
              <a:rPr lang="ru-RU" sz="1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/>
                <a:ea typeface="Times New Roman"/>
                <a:cs typeface="Calibri"/>
              </a:rPr>
            </a:br>
            <a:r>
              <a:rPr lang="ru-RU" sz="1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/>
                <a:ea typeface="Times New Roman"/>
                <a:cs typeface="Calibri"/>
              </a:rPr>
              <a:t>«РОССИЙСКИЕ АВТОМОБИЛЬНЫЕ ДОРОГИ»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705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4094384" cy="27363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092280" y="620688"/>
            <a:ext cx="17181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ФОТООТЧЕТ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032448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29000"/>
            <a:ext cx="396044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620688"/>
            <a:ext cx="17181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ФОТООТЧЕТ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" y="1003286"/>
            <a:ext cx="3985642" cy="2857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31" y="3356992"/>
            <a:ext cx="3585294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44956"/>
            <a:ext cx="3744416" cy="278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57" y="3284984"/>
            <a:ext cx="4716016" cy="28678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620688"/>
            <a:ext cx="17181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ФОТООТЧЕТ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060"/>
            <a:ext cx="3347864" cy="4769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332033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620688"/>
            <a:ext cx="17181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ФОТООТЧЕТ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70485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620688"/>
            <a:ext cx="51745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СЕРТИФИКАТ ОБ УЧАСТИИ В СЕМИНАРЕ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5283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4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620688"/>
            <a:ext cx="17181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ФОТООТЧЕТ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870176" cy="32369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24944"/>
            <a:ext cx="3456384" cy="3144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75825"/>
            <a:ext cx="3635896" cy="2759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518" y="991159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Дороги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1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32656"/>
            <a:ext cx="44544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ГРАФИК ПРОВЕДЕНИЯ СЕМИНАРОВ В 2015 ГОДУ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693" y="1040542"/>
            <a:ext cx="89189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В</a:t>
            </a:r>
            <a:r>
              <a:rPr lang="ru-RU" sz="1100" dirty="0" smtClean="0"/>
              <a:t> </a:t>
            </a:r>
            <a:r>
              <a:rPr lang="ru-RU" sz="1100" dirty="0"/>
              <a:t>целях повышения качества дорожных работ, обеспечения исполнения требований стандартов Государственной компании «Российские автомобильные дороги», внутренних регламентирующих документов, устанавливающих технические требования к выполняемым работам, ООО «</a:t>
            </a:r>
            <a:r>
              <a:rPr lang="ru-RU" sz="1100" dirty="0" smtClean="0"/>
              <a:t>Автодор-ТС», </a:t>
            </a:r>
            <a:r>
              <a:rPr lang="ru-RU" sz="1100" dirty="0"/>
              <a:t>совместно с Департаментом проектирования, технической политики и инновационных технологий Государственной компании, планирует проведение </a:t>
            </a:r>
            <a:r>
              <a:rPr lang="ru-RU" sz="1100" dirty="0" smtClean="0"/>
              <a:t>семинаров </a:t>
            </a:r>
            <a:r>
              <a:rPr lang="ru-RU" sz="1100" dirty="0"/>
              <a:t>по стандартам организации в соответствии со следующим графиком: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47687"/>
              </p:ext>
            </p:extLst>
          </p:nvPr>
        </p:nvGraphicFramePr>
        <p:xfrm>
          <a:off x="426157" y="1810217"/>
          <a:ext cx="8291686" cy="4358918"/>
        </p:xfrm>
        <a:graphic>
          <a:graphicData uri="http://schemas.openxmlformats.org/drawingml/2006/table">
            <a:tbl>
              <a:tblPr/>
              <a:tblGrid>
                <a:gridCol w="331995"/>
                <a:gridCol w="3151598"/>
                <a:gridCol w="350691"/>
                <a:gridCol w="350691"/>
                <a:gridCol w="338384"/>
                <a:gridCol w="301471"/>
                <a:gridCol w="190726"/>
                <a:gridCol w="239946"/>
                <a:gridCol w="299880"/>
                <a:gridCol w="360040"/>
                <a:gridCol w="360040"/>
                <a:gridCol w="360040"/>
                <a:gridCol w="288032"/>
                <a:gridCol w="432048"/>
                <a:gridCol w="432048"/>
                <a:gridCol w="504056"/>
              </a:tblGrid>
              <a:tr h="272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НАЗВАНИЕ МЕРОПРИЯТИЯ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Город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ФЕВРАЛЬ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МАРТ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АПРЕЛЬ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МАЙ</a:t>
                      </a:r>
                    </a:p>
                  </a:txBody>
                  <a:tcPr marL="4788" marR="4788" marT="4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ИЮНЬ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ИЮЛЬ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АВГУСТ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СЕНТЯБРЬ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ОКТЯБРЬ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НОЯБРЬ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ДЕКАБРЬ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ПРИМЕЧАНИЕ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СТОИМОСТЬ УЧАСТИЯ, ВКЛ. НДС 18%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807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 АВТОДОР 8.3-2014 «Технические и организационные требования к системам связи и передачи данных на автодорогах Государственной компании «Российские автомобильные дороги» (приказ от 12.09.2014 № 188);                     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 АВТОДОР 8.4-2014 «Требования к проектной документации и типовым разделам технических заданий на строительство систем связи и передачи данных на автодорогах Государственной компании «Российские автомобильные дороги» (приказ от 12.09.2014 № 189);                                                    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 АВТОДОР 8.5-2014 «Технические и организационные требования к телекоммуникационным сервисам Государственной компании «Российские автомобильные дороги» (приказ от 12.09.2014 № 190);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 руб.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 АВТОДОР 2.9-2014 «Рекомендации по проектированию, строительству и эксплуатации акустических экранов на автомобильных дорогах Государственной компании «Автодор» (приказ от 16.09.2014 № 193);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 руб.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 АВТОДОР «Эксплуатация покрытий автомобильных дорог из дренирующего асфальтобетона»; 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 АВТОДОР «Смеси асфальтобетонные и асфальтобетон дренирующие. Технические условия»;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10-ое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 руб.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6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 АВТОДОР «Требования к физико-механическим свойствам высокоплотных, плотных асфальтобетонов, щебеночно-мастичному асфальтобетону на модифицированных битумах гармонизированных с европейскими нормами»;                                                                                                               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 АВТОДОР «Конструирование и расчет дорожных одежд по критерию образования остаточных деформаций»;                                                                                       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 АВТОДОР «Определение устойчивости конструктивных элементов дорожных одежд к накоплению остаточных деформаций»; Предложения по внесению изменений в отраслевую нормативную базу, обеспечивающих введение данного критерия и технических требований;                                                          СТО АВТОДОР «Требования к составам асфальтобетонов»;                                                   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 АВТОДОР «Каталог типовых проектных решений конструкций нежесткой дорожной одежды для автомобильных дорог Государственной компании «Автодор» с учетом воздействия интенсивного скоростного транспортного потока, включая конструкции дорожных одежд на пунктах взимания платы, пунктах весового контроля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27/28-ое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дня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40 000 руб.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 АВТОДОР «Требования к устройству мостового полотна искусственных дорожных сооружений»; 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 АВТОДОР «Методические рекомендации по технико-экономическому обоснованию применения временных мостов (эстакад, путепроводов) на дорогах государственной компании «Автодор»;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22/23-ое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дня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40 000 руб.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 АВТОДОР «Рекомендации по разработке документации по планировке территории, предназначенной для размещения автомобильных дорог Государственной компании «Автодор»;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день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 руб.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788" marR="4788" marT="4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 АВТОДОР 10.2-2013 «Оценка транспортно-эксплуатационного состояния дорожных одежд автомобильных дорог Государственной компании «Российские автомобильные дороги» на период выполнения гарантийных обязательств подрядными организациями» (приказ от 20.01.2015 № 7);                   СТО АВТОДОР «Порядок проведения паспортизации, разработки и актуализации технических паспортов автомобильных дорог Государственной компании»;                                                                                                                                               СТО АВТОДОР «Снегозадерживающие устройства на автомобильных дорогах Государственной компании «Аводор».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10/11-е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дня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40 000 руб.</a:t>
                      </a:r>
                    </a:p>
                  </a:txBody>
                  <a:tcPr marL="4788" marR="4788" marT="4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7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700808"/>
            <a:ext cx="5472608" cy="1152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b="1" i="1" dirty="0"/>
              <a:t>СТО АВТОДОР «Смеси асфальтобетонные и асфальтобетон дренирующие. Технические условия</a:t>
            </a:r>
            <a:r>
              <a:rPr lang="ru-RU" sz="1400" b="1" i="1" dirty="0" smtClean="0"/>
              <a:t>»</a:t>
            </a:r>
            <a:endParaRPr lang="ru-RU" sz="1400" b="1" i="1" dirty="0"/>
          </a:p>
          <a:p>
            <a:pPr marL="0" indent="0" algn="just">
              <a:buNone/>
            </a:pPr>
            <a:r>
              <a:rPr lang="ru-RU" sz="1400" b="1" i="1" dirty="0" smtClean="0"/>
              <a:t>СТО </a:t>
            </a:r>
            <a:r>
              <a:rPr lang="ru-RU" sz="1400" b="1" i="1" dirty="0"/>
              <a:t>АВТОДОР «Эксплуатация покрытий автомобильных дорог из дренирующего </a:t>
            </a:r>
            <a:r>
              <a:rPr lang="ru-RU" sz="1400" b="1" i="1" dirty="0" smtClean="0"/>
              <a:t>асфальтобетона»</a:t>
            </a:r>
          </a:p>
          <a:p>
            <a:pPr marL="0" indent="0" algn="just">
              <a:buNone/>
            </a:pPr>
            <a:r>
              <a:rPr lang="ru-RU" sz="1400" dirty="0" smtClean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44552"/>
            <a:ext cx="5040560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4" y="1628800"/>
            <a:ext cx="3004070" cy="42484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20272" y="513954"/>
            <a:ext cx="208520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 АВТОДОР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9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08104" y="513954"/>
            <a:ext cx="35973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SWISSOTEL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КРАСНЫЕ ХОЛМЫ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8868"/>
            <a:ext cx="4176464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816424" cy="31200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25059"/>
            <a:ext cx="4464496" cy="2963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211960" cy="26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48264" y="513954"/>
            <a:ext cx="21572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125200"/>
              </p:ext>
            </p:extLst>
          </p:nvPr>
        </p:nvGraphicFramePr>
        <p:xfrm>
          <a:off x="827585" y="1196752"/>
          <a:ext cx="6048671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Документ" r:id="rId5" imgW="6095081" imgH="5755353" progId="Word.Document.12">
                  <p:embed/>
                </p:oleObj>
              </mc:Choice>
              <mc:Fallback>
                <p:oleObj name="Документ" r:id="rId5" imgW="6095081" imgH="5755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5" y="1196752"/>
                        <a:ext cx="6048671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48264" y="513954"/>
            <a:ext cx="21572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633670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0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183717"/>
              </p:ext>
            </p:extLst>
          </p:nvPr>
        </p:nvGraphicFramePr>
        <p:xfrm>
          <a:off x="179513" y="1086676"/>
          <a:ext cx="8856985" cy="5119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456"/>
                <a:gridCol w="958671"/>
                <a:gridCol w="1008112"/>
                <a:gridCol w="1080121"/>
                <a:gridCol w="3024337"/>
                <a:gridCol w="2592288"/>
              </a:tblGrid>
              <a:tr h="159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err="1">
                          <a:effectLst/>
                        </a:rPr>
                        <a:t>Гарманов</a:t>
                      </a:r>
                      <a:r>
                        <a:rPr lang="ru-RU" sz="1050" u="none" strike="noStrike" dirty="0">
                          <a:effectLst/>
                        </a:rPr>
                        <a:t>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Василий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Николаевич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Старший научный сотрудник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err="1">
                          <a:effectLst/>
                        </a:rPr>
                        <a:t>ФАУ</a:t>
                      </a:r>
                      <a:r>
                        <a:rPr lang="ru-RU" sz="1050" u="none" strike="noStrike" dirty="0">
                          <a:effectLst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</a:rPr>
                        <a:t>«РОСДОРНИИ»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314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Сахаров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Илья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Сергеевич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Ведущий инженер лаборатории нежестких дорожных одежд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err="1">
                          <a:effectLst/>
                        </a:rPr>
                        <a:t>ФАУ</a:t>
                      </a:r>
                      <a:r>
                        <a:rPr lang="ru-RU" sz="1050" u="none" strike="noStrike" dirty="0">
                          <a:effectLst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</a:rPr>
                        <a:t>«РОСДОРНИИ»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159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Васильев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Герман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Николаевич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Первый заместитель генерального директора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ООО </a:t>
                      </a:r>
                      <a:r>
                        <a:rPr lang="ru-RU" sz="1050" u="none" strike="noStrike" dirty="0" smtClean="0">
                          <a:effectLst/>
                        </a:rPr>
                        <a:t>«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АБЗ</a:t>
                      </a:r>
                      <a:r>
                        <a:rPr lang="ru-RU" sz="1050" u="none" strike="noStrike" dirty="0" smtClean="0">
                          <a:effectLst/>
                        </a:rPr>
                        <a:t> Внуково»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159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err="1">
                          <a:effectLst/>
                        </a:rPr>
                        <a:t>Металлинин</a:t>
                      </a:r>
                      <a:r>
                        <a:rPr lang="ru-RU" sz="1050" u="none" strike="noStrike" dirty="0">
                          <a:effectLst/>
                        </a:rPr>
                        <a:t>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862" marR="5862" marT="58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Игорь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862" marR="5862" marT="58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Жанович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862" marR="5862" marT="58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Технический директор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862" marR="5862" marT="586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ООО </a:t>
                      </a:r>
                      <a:r>
                        <a:rPr lang="ru-RU" sz="1050" u="none" strike="noStrike" dirty="0" smtClean="0">
                          <a:effectLst/>
                        </a:rPr>
                        <a:t>«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Трансстройинвест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150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err="1">
                          <a:effectLst/>
                        </a:rPr>
                        <a:t>Хайретдинов</a:t>
                      </a:r>
                      <a:r>
                        <a:rPr lang="ru-RU" sz="1050" u="none" strike="noStrike" dirty="0">
                          <a:effectLst/>
                        </a:rPr>
                        <a:t>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Марат 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Гаязович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Руководитель группы отдела автомобильных дорог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ОАО </a:t>
                      </a:r>
                      <a:r>
                        <a:rPr lang="ru-RU" sz="1050" u="none" strike="noStrike" dirty="0" smtClean="0">
                          <a:effectLst/>
                        </a:rPr>
                        <a:t>«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Союздорпроект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314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Беляев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Николай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Николаевич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Начальник отдела научно-технического сопровождения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ЗАО </a:t>
                      </a:r>
                      <a:r>
                        <a:rPr lang="ru-RU" sz="1050" u="none" strike="noStrike" dirty="0" smtClean="0">
                          <a:effectLst/>
                        </a:rPr>
                        <a:t>«Институт «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Стройпроект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159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Аксюк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Татьяна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 Федоровна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Главный специалист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ЗАО </a:t>
                      </a:r>
                      <a:r>
                        <a:rPr lang="ru-RU" sz="1050" u="none" strike="noStrike" dirty="0" smtClean="0">
                          <a:effectLst/>
                        </a:rPr>
                        <a:t>«Институт «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Стройпроект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21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Каширин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Александр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Юрьевич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Главный инженер проекта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ЗАО </a:t>
                      </a:r>
                      <a:r>
                        <a:rPr lang="ru-RU" sz="1050" u="none" strike="noStrike" dirty="0" smtClean="0">
                          <a:effectLst/>
                        </a:rPr>
                        <a:t>«Институт «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Стройпроект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159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err="1">
                          <a:effectLst/>
                        </a:rPr>
                        <a:t>Гомылев</a:t>
                      </a:r>
                      <a:r>
                        <a:rPr lang="ru-RU" sz="1050" u="none" strike="noStrike" dirty="0">
                          <a:effectLst/>
                        </a:rPr>
                        <a:t>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Максим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Юрьевич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Инженер 1 категории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ЗАО </a:t>
                      </a:r>
                      <a:r>
                        <a:rPr lang="ru-RU" sz="1050" u="none" strike="noStrike" dirty="0" smtClean="0">
                          <a:effectLst/>
                        </a:rPr>
                        <a:t>«Институт «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Стройпроект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159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Богданов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Сергей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Викторович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Главный инженер проекта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ЗАО </a:t>
                      </a:r>
                      <a:r>
                        <a:rPr lang="ru-RU" sz="1050" u="none" strike="noStrike" dirty="0" smtClean="0">
                          <a:effectLst/>
                        </a:rPr>
                        <a:t>«Институт «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Стройпроект</a:t>
                      </a:r>
                      <a:r>
                        <a:rPr lang="ru-RU" sz="1050" u="none" strike="noStrike" dirty="0" smtClean="0">
                          <a:effectLst/>
                        </a:rPr>
                        <a:t>»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159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err="1">
                          <a:effectLst/>
                        </a:rPr>
                        <a:t>Балин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 Андрей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Александрович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Заместитель главного инженера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ОАО </a:t>
                      </a:r>
                      <a:r>
                        <a:rPr lang="ru-RU" sz="1050" u="none" strike="noStrike" dirty="0" smtClean="0">
                          <a:effectLst/>
                        </a:rPr>
                        <a:t>«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ДОНАЭРОДОРСТРОЙ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314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err="1">
                          <a:effectLst/>
                        </a:rPr>
                        <a:t>Глуховский</a:t>
                      </a:r>
                      <a:r>
                        <a:rPr lang="ru-RU" sz="1050" u="none" strike="noStrike" dirty="0">
                          <a:effectLst/>
                        </a:rPr>
                        <a:t>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Евгений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Владимирович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Руководитель центральной испытательной лаборатории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ОАО </a:t>
                      </a:r>
                      <a:r>
                        <a:rPr lang="ru-RU" sz="1050" u="none" strike="noStrike" dirty="0" smtClean="0">
                          <a:effectLst/>
                        </a:rPr>
                        <a:t>«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ДОНАЭРОДОРСТРОЙ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314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Лебедева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Марина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Александровна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Руководитель группы по проектированию автомобильных дорог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ООО </a:t>
                      </a:r>
                      <a:r>
                        <a:rPr lang="ru-RU" sz="1050" u="none" strike="noStrike" dirty="0" smtClean="0">
                          <a:effectLst/>
                        </a:rPr>
                        <a:t>«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ВТМ</a:t>
                      </a: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дорпроект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159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err="1">
                          <a:effectLst/>
                        </a:rPr>
                        <a:t>Чураков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 Павел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Петрович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Главный инженер Воронежского филиала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ООО </a:t>
                      </a:r>
                      <a:r>
                        <a:rPr lang="ru-RU" sz="1050" u="none" strike="noStrike" dirty="0" smtClean="0">
                          <a:effectLst/>
                        </a:rPr>
                        <a:t>«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ВТМ</a:t>
                      </a: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дорпроект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314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Филатов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Александр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Константинович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Главный инженер проектов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</a:rPr>
                        <a:t>ООО </a:t>
                      </a:r>
                      <a:r>
                        <a:rPr lang="ru-RU" sz="1050" u="none" strike="noStrike" dirty="0">
                          <a:effectLst/>
                        </a:rPr>
                        <a:t>«</a:t>
                      </a:r>
                      <a:r>
                        <a:rPr lang="ru-RU" sz="1050" u="none" strike="noStrike" dirty="0" err="1">
                          <a:effectLst/>
                        </a:rPr>
                        <a:t>ИнжПроектСтрой</a:t>
                      </a:r>
                      <a:r>
                        <a:rPr lang="ru-RU" sz="1050" u="none" strike="noStrike" dirty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159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Шевокин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Денис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Андреевич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Главный инженер проекта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ЗАО «</a:t>
                      </a:r>
                      <a:r>
                        <a:rPr lang="ru-RU" sz="1050" u="none" strike="noStrike" dirty="0" err="1">
                          <a:effectLst/>
                        </a:rPr>
                        <a:t>КРАСНОДАРАВТОДОРПРОЕКТ</a:t>
                      </a:r>
                      <a:r>
                        <a:rPr lang="ru-RU" sz="1050" u="none" strike="noStrike" dirty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314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Ребров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Александр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Александрович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Руководитель службы эксплуатации инфраструктуры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ООО </a:t>
                      </a:r>
                      <a:r>
                        <a:rPr lang="ru-RU" sz="1050" u="none" strike="noStrike" dirty="0" smtClean="0">
                          <a:effectLst/>
                        </a:rPr>
                        <a:t>«</a:t>
                      </a:r>
                      <a:r>
                        <a:rPr lang="ru-RU" sz="1050" u="none" strike="noStrike" dirty="0" err="1" smtClean="0">
                          <a:effectLst/>
                        </a:rPr>
                        <a:t>ОССП</a:t>
                      </a:r>
                      <a:r>
                        <a:rPr lang="ru-RU" sz="1050" u="none" strike="noStrike" dirty="0" smtClean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314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Купреенко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862" marR="5862" marT="58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Вадим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862" marR="5862" marT="58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Владимирович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862" marR="5862" marT="58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Директор направления битумных технологий и строительной химии,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862" marR="5862" marT="58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ООО «</a:t>
                      </a:r>
                      <a:r>
                        <a:rPr lang="ru-RU" sz="1050" u="none" strike="noStrike" dirty="0" err="1">
                          <a:effectLst/>
                        </a:rPr>
                        <a:t>КОРРУС-Техникс</a:t>
                      </a:r>
                      <a:r>
                        <a:rPr lang="ru-RU" sz="1050" u="none" strike="noStrike" dirty="0">
                          <a:effectLst/>
                        </a:rPr>
                        <a:t>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862" marR="5862" marT="5862" marB="0"/>
                </a:tc>
              </a:tr>
              <a:tr h="314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Чернов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Сергей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Анатольевич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Доцент кафедры Автомобильные дороги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«Ростовский государственный строительный университет», </a:t>
                      </a:r>
                      <a:r>
                        <a:rPr lang="ru-RU" sz="1050" u="none" strike="noStrike" dirty="0" err="1">
                          <a:effectLst/>
                        </a:rPr>
                        <a:t>РГСУ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314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Ширяев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Никита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 Игоревич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Старший научный сотрудник кафедры Автомобильные дороги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«Ростовский государственный строительный университет», </a:t>
                      </a:r>
                      <a:r>
                        <a:rPr lang="ru-RU" sz="1050" u="none" strike="noStrike" dirty="0" err="1">
                          <a:effectLst/>
                        </a:rPr>
                        <a:t>РГСУ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  <a:tr h="314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Умеренков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Александр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Николаевич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Заместитель директора Департамента эксплуатации и безопасности дорожного движения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Государственная компания </a:t>
                      </a:r>
                      <a:r>
                        <a:rPr lang="ru-RU" sz="1050" u="none" strike="noStrike" dirty="0" smtClean="0">
                          <a:effectLst/>
                        </a:rPr>
                        <a:t>«Российские </a:t>
                      </a:r>
                      <a:r>
                        <a:rPr lang="ru-RU" sz="1050" u="none" strike="noStrike" dirty="0">
                          <a:effectLst/>
                        </a:rPr>
                        <a:t>автомобильные </a:t>
                      </a:r>
                      <a:r>
                        <a:rPr lang="ru-RU" sz="1050" u="none" strike="noStrike" dirty="0" smtClean="0">
                          <a:effectLst/>
                        </a:rPr>
                        <a:t>дороги»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62" marR="5862" marT="5862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80312" y="548680"/>
            <a:ext cx="15214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2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flipH="1">
            <a:off x="6876256" y="548680"/>
            <a:ext cx="1800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ДОКЛАДЧИКИ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5040560" cy="33843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9512" y="5178678"/>
            <a:ext cx="4536504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1050" dirty="0" smtClean="0"/>
              <a:t>ПРИВЕТСТВЕННОЕ СЛОВО</a:t>
            </a:r>
          </a:p>
          <a:p>
            <a:pPr algn="just">
              <a:spcBef>
                <a:spcPct val="20000"/>
              </a:spcBef>
            </a:pPr>
            <a:r>
              <a:rPr lang="ru-RU" sz="1200" b="1" dirty="0" smtClean="0"/>
              <a:t>Умеренков </a:t>
            </a:r>
            <a:r>
              <a:rPr lang="ru-RU" sz="1200" b="1" dirty="0"/>
              <a:t>	Александр	</a:t>
            </a:r>
            <a:r>
              <a:rPr lang="ru-RU" sz="1200" b="1" dirty="0" smtClean="0"/>
              <a:t>Николаевич</a:t>
            </a:r>
            <a:r>
              <a:rPr lang="ru-RU" sz="1400" dirty="0" smtClean="0"/>
              <a:t>, </a:t>
            </a:r>
            <a:r>
              <a:rPr lang="ru-RU" sz="1200" dirty="0" smtClean="0"/>
              <a:t>заместитель директора департамента эксплуатации </a:t>
            </a:r>
            <a:r>
              <a:rPr lang="ru-RU" sz="1200" dirty="0"/>
              <a:t>и безопасности дорожного </a:t>
            </a:r>
            <a:r>
              <a:rPr lang="ru-RU" sz="1200" dirty="0" smtClean="0"/>
              <a:t>движения Государственной компании «Российские автомобильные дороги»</a:t>
            </a:r>
            <a:endParaRPr lang="ru-RU" sz="12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24" y="1340768"/>
            <a:ext cx="3491880" cy="24421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29000"/>
            <a:ext cx="3528392" cy="2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7" y="1196753"/>
            <a:ext cx="4320479" cy="79208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cs typeface="Aharoni" panose="02010803020104030203" pitchFamily="2" charset="-79"/>
              </a:rPr>
              <a:t>Чернов </a:t>
            </a:r>
            <a:r>
              <a:rPr lang="ru-RU" sz="1200" b="1" dirty="0">
                <a:cs typeface="Aharoni" panose="02010803020104030203" pitchFamily="2" charset="-79"/>
              </a:rPr>
              <a:t>Сергей Анатольевич</a:t>
            </a:r>
            <a:r>
              <a:rPr lang="ru-RU" sz="1200" dirty="0">
                <a:cs typeface="Aharoni" panose="02010803020104030203" pitchFamily="2" charset="-79"/>
              </a:rPr>
              <a:t>, доцент кафедры </a:t>
            </a:r>
            <a:r>
              <a:rPr lang="ru-RU" sz="1200" dirty="0" smtClean="0">
                <a:cs typeface="Aharoni" panose="02010803020104030203" pitchFamily="2" charset="-79"/>
              </a:rPr>
              <a:t>Автомобильные </a:t>
            </a:r>
            <a:r>
              <a:rPr lang="ru-RU" sz="1200" dirty="0">
                <a:cs typeface="Aharoni" panose="02010803020104030203" pitchFamily="2" charset="-79"/>
              </a:rPr>
              <a:t>дороги «Ростовского Государственного Строительного  </a:t>
            </a:r>
            <a:r>
              <a:rPr lang="ru-RU" sz="1200" dirty="0" smtClean="0">
                <a:cs typeface="Aharoni" panose="02010803020104030203" pitchFamily="2" charset="-79"/>
              </a:rPr>
              <a:t>Университета»</a:t>
            </a:r>
            <a:endParaRPr lang="ru-RU" sz="1200" dirty="0">
              <a:cs typeface="Aharoni" panose="02010803020104030203" pitchFamily="2" charset="-79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6876256" y="548680"/>
            <a:ext cx="1800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ДОКЛАДЧИКИ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384376" cy="4968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33056"/>
            <a:ext cx="3059832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16832"/>
            <a:ext cx="36358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" y="1124744"/>
            <a:ext cx="3635896" cy="25202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80520" y="134076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Ширяев Никита Игоревич</a:t>
            </a:r>
            <a:r>
              <a:rPr lang="ru-RU" sz="1200" dirty="0" smtClean="0"/>
              <a:t>, старший научный сотрудник кафедры Автомобильные дороги «Ростовского Государственного Строительного Университета»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6876256" y="548680"/>
            <a:ext cx="1800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ДОКЛАДЧИКИ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89" y="2492896"/>
            <a:ext cx="5256584" cy="36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608</TotalTime>
  <Words>716</Words>
  <Application>Microsoft Office PowerPoint</Application>
  <PresentationFormat>Экран (4:3)</PresentationFormat>
  <Paragraphs>350</Paragraphs>
  <Slides>16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Журавлева Анастасия Вадимовна</dc:creator>
  <cp:lastModifiedBy>Сальниченко Лариса Викторовна</cp:lastModifiedBy>
  <cp:revision>49</cp:revision>
  <dcterms:created xsi:type="dcterms:W3CDTF">2014-12-16T05:51:06Z</dcterms:created>
  <dcterms:modified xsi:type="dcterms:W3CDTF">2015-06-19T08:42:33Z</dcterms:modified>
</cp:coreProperties>
</file>